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69" r:id="rId16"/>
    <p:sldId id="270" r:id="rId17"/>
    <p:sldId id="271" r:id="rId18"/>
    <p:sldId id="272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36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C5F-D5E5-4D0E-BBF5-8C39EE96E046}" type="datetimeFigureOut">
              <a:rPr lang="it-IT" smtClean="0"/>
              <a:t>10/12/2017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516F-7084-4B64-B4AC-13703CD1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8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C5F-D5E5-4D0E-BBF5-8C39EE96E046}" type="datetimeFigureOut">
              <a:rPr lang="it-IT" smtClean="0"/>
              <a:t>10/12/2017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516F-7084-4B64-B4AC-13703CD1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C5F-D5E5-4D0E-BBF5-8C39EE96E046}" type="datetimeFigureOut">
              <a:rPr lang="it-IT" smtClean="0"/>
              <a:t>10/12/2017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516F-7084-4B64-B4AC-13703CD1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6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C5F-D5E5-4D0E-BBF5-8C39EE96E046}" type="datetimeFigureOut">
              <a:rPr lang="it-IT" smtClean="0"/>
              <a:t>10/12/2017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516F-7084-4B64-B4AC-13703CD1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85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C5F-D5E5-4D0E-BBF5-8C39EE96E046}" type="datetimeFigureOut">
              <a:rPr lang="it-IT" smtClean="0"/>
              <a:t>10/12/2017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516F-7084-4B64-B4AC-13703CD1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33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C5F-D5E5-4D0E-BBF5-8C39EE96E046}" type="datetimeFigureOut">
              <a:rPr lang="it-IT" smtClean="0"/>
              <a:t>10/12/2017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516F-7084-4B64-B4AC-13703CD1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48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C5F-D5E5-4D0E-BBF5-8C39EE96E046}" type="datetimeFigureOut">
              <a:rPr lang="it-IT" smtClean="0"/>
              <a:t>10/12/2017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516F-7084-4B64-B4AC-13703CD1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8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C5F-D5E5-4D0E-BBF5-8C39EE96E046}" type="datetimeFigureOut">
              <a:rPr lang="it-IT" smtClean="0"/>
              <a:t>10/12/2017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516F-7084-4B64-B4AC-13703CD1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17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C5F-D5E5-4D0E-BBF5-8C39EE96E046}" type="datetimeFigureOut">
              <a:rPr lang="it-IT" smtClean="0"/>
              <a:t>10/12/2017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516F-7084-4B64-B4AC-13703CD1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2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C5F-D5E5-4D0E-BBF5-8C39EE96E046}" type="datetimeFigureOut">
              <a:rPr lang="it-IT" smtClean="0"/>
              <a:t>10/12/2017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516F-7084-4B64-B4AC-13703CD1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4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C5F-D5E5-4D0E-BBF5-8C39EE96E046}" type="datetimeFigureOut">
              <a:rPr lang="it-IT" smtClean="0"/>
              <a:t>10/12/2017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D516F-7084-4B64-B4AC-13703CD1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81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BC5F-D5E5-4D0E-BBF5-8C39EE96E046}" type="datetimeFigureOut">
              <a:rPr lang="it-IT" smtClean="0"/>
              <a:t>10/12/2017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D516F-7084-4B64-B4AC-13703CD19C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90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8969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67761" y="0"/>
            <a:ext cx="10341356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I.I.S.S. «VIRGILIO-REDI»</a:t>
            </a:r>
            <a:endParaRPr lang="it-IT" sz="54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LA VALLED’ITRIA</a:t>
            </a: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E L’INFERNO DANTESCO</a:t>
            </a: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USCITA DIDATTICA</a:t>
            </a: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CLASSI TERZE INDIRIZZO CLASSICO, </a:t>
            </a: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LINGUISTICO E </a:t>
            </a: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SCIENTIFICO</a:t>
            </a:r>
          </a:p>
          <a:p>
            <a:pPr algn="ctr"/>
            <a:r>
              <a:rPr lang="it-IT" sz="5400" b="1" dirty="0" smtClean="0">
                <a:ln/>
                <a:solidFill>
                  <a:schemeClr val="accent4"/>
                </a:solidFill>
              </a:rPr>
              <a:t>28 NOVEMBRE 2017</a:t>
            </a:r>
          </a:p>
        </p:txBody>
      </p:sp>
      <p:pic>
        <p:nvPicPr>
          <p:cNvPr id="8" name="Believer MP3 Free Downlo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69" y="78088"/>
            <a:ext cx="9039882" cy="6779912"/>
          </a:xfrm>
        </p:spPr>
      </p:pic>
    </p:spTree>
    <p:extLst>
      <p:ext uri="{BB962C8B-B14F-4D97-AF65-F5344CB8AC3E}">
        <p14:creationId xmlns:p14="http://schemas.microsoft.com/office/powerpoint/2010/main" val="24508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41" y="49112"/>
            <a:ext cx="9078518" cy="6808888"/>
          </a:xfrm>
        </p:spPr>
      </p:pic>
    </p:spTree>
    <p:extLst>
      <p:ext uri="{BB962C8B-B14F-4D97-AF65-F5344CB8AC3E}">
        <p14:creationId xmlns:p14="http://schemas.microsoft.com/office/powerpoint/2010/main" val="23409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48820"/>
            <a:ext cx="6217920" cy="466344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7087"/>
            <a:ext cx="6217920" cy="466344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91394" y="-74089"/>
            <a:ext cx="5801784" cy="435133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543" y="2948820"/>
            <a:ext cx="6217920" cy="466344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17" y="181761"/>
            <a:ext cx="6217920" cy="46634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49" y="3161396"/>
            <a:ext cx="6217920" cy="466344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744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7" y="-137151"/>
            <a:ext cx="9078518" cy="6808888"/>
          </a:xfrm>
        </p:spPr>
      </p:pic>
      <p:sp>
        <p:nvSpPr>
          <p:cNvPr id="5" name="Rettangolo 4"/>
          <p:cNvSpPr/>
          <p:nvPr/>
        </p:nvSpPr>
        <p:spPr>
          <a:xfrm>
            <a:off x="4888363" y="2902940"/>
            <a:ext cx="5569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4"/>
                </a:solidFill>
                <a:effectLst/>
              </a:rPr>
              <a:t>E AL TRAMONTO…</a:t>
            </a:r>
            <a:endParaRPr lang="it-IT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8443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Immagine correla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31" y="197699"/>
            <a:ext cx="10766125" cy="654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77132" y="197699"/>
            <a:ext cx="10997944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it-IT" sz="5400" b="1" dirty="0">
                <a:ln/>
                <a:solidFill>
                  <a:srgbClr val="FFC000"/>
                </a:solidFill>
                <a:latin typeface="Berlin Sans FB Demi" panose="020E0802020502020306" pitchFamily="34" charset="0"/>
              </a:rPr>
              <a:t>Per me si va ne la città dolente,</a:t>
            </a:r>
            <a:r>
              <a:rPr lang="it-IT" sz="5400" b="1" dirty="0">
                <a:ln/>
                <a:solidFill>
                  <a:srgbClr val="FFC000"/>
                </a:solidFill>
                <a:latin typeface="Berlin Sans FB Demi" panose="020E0802020502020306" pitchFamily="34" charset="0"/>
              </a:rPr>
              <a:t/>
            </a:r>
            <a:br>
              <a:rPr lang="it-IT" sz="5400" b="1" dirty="0">
                <a:ln/>
                <a:solidFill>
                  <a:srgbClr val="FFC000"/>
                </a:solidFill>
                <a:latin typeface="Berlin Sans FB Demi" panose="020E0802020502020306" pitchFamily="34" charset="0"/>
              </a:rPr>
            </a:br>
            <a:r>
              <a:rPr lang="it-IT" sz="5400" b="1" dirty="0">
                <a:ln/>
                <a:solidFill>
                  <a:srgbClr val="FFC000"/>
                </a:solidFill>
                <a:latin typeface="Berlin Sans FB Demi" panose="020E0802020502020306" pitchFamily="34" charset="0"/>
              </a:rPr>
              <a:t>per me si va ne l'</a:t>
            </a:r>
            <a:r>
              <a:rPr lang="it-IT" sz="5400" b="1" dirty="0" err="1">
                <a:ln/>
                <a:solidFill>
                  <a:srgbClr val="FFC000"/>
                </a:solidFill>
                <a:latin typeface="Berlin Sans FB Demi" panose="020E0802020502020306" pitchFamily="34" charset="0"/>
              </a:rPr>
              <a:t>etterno</a:t>
            </a:r>
            <a:r>
              <a:rPr lang="it-IT" sz="5400" b="1" dirty="0">
                <a:ln/>
                <a:solidFill>
                  <a:srgbClr val="FFC000"/>
                </a:solidFill>
                <a:latin typeface="Berlin Sans FB Demi" panose="020E0802020502020306" pitchFamily="34" charset="0"/>
              </a:rPr>
              <a:t> dolore,</a:t>
            </a:r>
            <a:r>
              <a:rPr lang="it-IT" sz="5400" b="1" dirty="0">
                <a:ln/>
                <a:solidFill>
                  <a:srgbClr val="FFC000"/>
                </a:solidFill>
                <a:latin typeface="Berlin Sans FB Demi" panose="020E0802020502020306" pitchFamily="34" charset="0"/>
              </a:rPr>
              <a:t/>
            </a:r>
            <a:br>
              <a:rPr lang="it-IT" sz="5400" b="1" dirty="0">
                <a:ln/>
                <a:solidFill>
                  <a:srgbClr val="FFC000"/>
                </a:solidFill>
                <a:latin typeface="Berlin Sans FB Demi" panose="020E0802020502020306" pitchFamily="34" charset="0"/>
              </a:rPr>
            </a:br>
            <a:r>
              <a:rPr lang="it-IT" sz="5400" b="1" dirty="0">
                <a:ln/>
                <a:solidFill>
                  <a:srgbClr val="FFC000"/>
                </a:solidFill>
                <a:latin typeface="Berlin Sans FB Demi" panose="020E0802020502020306" pitchFamily="34" charset="0"/>
              </a:rPr>
              <a:t>per me si va tra la perduta gente. </a:t>
            </a:r>
            <a:endParaRPr lang="it-IT" sz="5400" b="1" dirty="0">
              <a:ln/>
              <a:solidFill>
                <a:srgbClr val="FFC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39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63" y="10475"/>
            <a:ext cx="9130033" cy="6847525"/>
          </a:xfrm>
        </p:spPr>
      </p:pic>
      <p:sp>
        <p:nvSpPr>
          <p:cNvPr id="5" name="Rettangolo 4"/>
          <p:cNvSpPr/>
          <p:nvPr/>
        </p:nvSpPr>
        <p:spPr>
          <a:xfrm>
            <a:off x="2378475" y="3434237"/>
            <a:ext cx="7435049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6600" b="1" cap="none" spc="0" dirty="0" smtClean="0">
                <a:ln/>
                <a:solidFill>
                  <a:schemeClr val="accent4"/>
                </a:solidFill>
                <a:effectLst/>
                <a:latin typeface="Berlin Sans FB Demi" panose="020E0802020502020306" pitchFamily="34" charset="0"/>
              </a:rPr>
              <a:t>HELL IN THE CAVE</a:t>
            </a:r>
          </a:p>
          <a:p>
            <a:pPr algn="ctr"/>
            <a:r>
              <a:rPr lang="it-IT" sz="6600" b="1" dirty="0" smtClean="0">
                <a:ln/>
                <a:solidFill>
                  <a:schemeClr val="accent4"/>
                </a:solidFill>
                <a:latin typeface="Berlin Sans FB Demi" panose="020E0802020502020306" pitchFamily="34" charset="0"/>
              </a:rPr>
              <a:t>L’INFERNO DI</a:t>
            </a:r>
          </a:p>
          <a:p>
            <a:pPr algn="ctr"/>
            <a:r>
              <a:rPr lang="it-IT" sz="6600" b="1" cap="none" spc="0" dirty="0" smtClean="0">
                <a:ln/>
                <a:solidFill>
                  <a:schemeClr val="accent4"/>
                </a:solidFill>
                <a:effectLst/>
                <a:latin typeface="Berlin Sans FB Demi" panose="020E0802020502020306" pitchFamily="34" charset="0"/>
              </a:rPr>
              <a:t>DANTE</a:t>
            </a:r>
            <a:endParaRPr lang="it-IT" sz="6600" b="1" cap="none" spc="0" dirty="0">
              <a:ln/>
              <a:solidFill>
                <a:schemeClr val="accent4"/>
              </a:solidFill>
              <a:effectLst/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2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63" y="0"/>
            <a:ext cx="7495505" cy="6897610"/>
          </a:xfrm>
        </p:spPr>
      </p:pic>
      <p:sp>
        <p:nvSpPr>
          <p:cNvPr id="5" name="Rettangolo 4"/>
          <p:cNvSpPr/>
          <p:nvPr/>
        </p:nvSpPr>
        <p:spPr>
          <a:xfrm>
            <a:off x="3626939" y="4912045"/>
            <a:ext cx="56587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Io son Beatrice </a:t>
            </a:r>
          </a:p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che ti faccio andare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84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614" y="2678683"/>
            <a:ext cx="6108850" cy="4065162"/>
          </a:xfrm>
          <a:prstGeom prst="rect">
            <a:avLst/>
          </a:prstGeom>
        </p:spPr>
      </p:pic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0627"/>
            <a:ext cx="8205837" cy="461063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564956" y="1031856"/>
            <a:ext cx="2068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ULISSE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9384" y="5820515"/>
            <a:ext cx="9461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Fatti non foste a viver come bruti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4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Believer MP3 Free Download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 descr="Risultati immagini per hell in the c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6" y="-33228"/>
            <a:ext cx="10761372" cy="68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082730" y="5715298"/>
            <a:ext cx="4653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Pier della Vigna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51713" y="22805"/>
            <a:ext cx="9866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Ingiusto fece me contra me giusto</a:t>
            </a:r>
            <a:endParaRPr lang="it-IT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59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Risultati immagini per hell in the c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5" y="0"/>
            <a:ext cx="10293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38200" y="5253633"/>
            <a:ext cx="9146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Come colombe dal disio portate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1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fade/>
      </p:transition>
    </mc:Choice>
    <mc:Fallback xmlns=""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2" y="251790"/>
            <a:ext cx="9889389" cy="6691485"/>
          </a:xfrm>
        </p:spPr>
      </p:pic>
    </p:spTree>
    <p:extLst>
      <p:ext uri="{BB962C8B-B14F-4D97-AF65-F5344CB8AC3E}">
        <p14:creationId xmlns:p14="http://schemas.microsoft.com/office/powerpoint/2010/main" val="251514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353" y="1"/>
            <a:ext cx="10421293" cy="685799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560115" y="1"/>
            <a:ext cx="9313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 bocca sollevò dal fiero pasto</a:t>
            </a:r>
            <a:endParaRPr lang="it-IT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998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8" y="365125"/>
            <a:ext cx="11279923" cy="6344957"/>
          </a:xfrm>
        </p:spPr>
      </p:pic>
      <p:sp>
        <p:nvSpPr>
          <p:cNvPr id="5" name="Rettangolo 4"/>
          <p:cNvSpPr/>
          <p:nvPr/>
        </p:nvSpPr>
        <p:spPr>
          <a:xfrm>
            <a:off x="719804" y="5455041"/>
            <a:ext cx="11016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E quindi uscimmo a riveder le stelle</a:t>
            </a:r>
            <a:endParaRPr lang="it-IT" sz="5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916" y="1263567"/>
            <a:ext cx="7784166" cy="419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6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88" y="530949"/>
            <a:ext cx="8436068" cy="6327051"/>
          </a:xfrm>
        </p:spPr>
      </p:pic>
    </p:spTree>
    <p:extLst>
      <p:ext uri="{BB962C8B-B14F-4D97-AF65-F5344CB8AC3E}">
        <p14:creationId xmlns:p14="http://schemas.microsoft.com/office/powerpoint/2010/main" val="23099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8" y="152143"/>
            <a:ext cx="9388698" cy="6705857"/>
          </a:xfrm>
        </p:spPr>
      </p:pic>
      <p:sp>
        <p:nvSpPr>
          <p:cNvPr id="5" name="Rettangolo 4"/>
          <p:cNvSpPr/>
          <p:nvPr/>
        </p:nvSpPr>
        <p:spPr>
          <a:xfrm>
            <a:off x="605308" y="285448"/>
            <a:ext cx="976648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 origini di Martina Franca</a:t>
            </a:r>
          </a:p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r>
              <a:rPr lang="it-IT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by prof. </a:t>
            </a:r>
            <a:endParaRPr lang="it-IT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074" name="Picture 2" descr="Risultati immagini per gat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7600" y1="62874" x2="5400" y2="52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239" y="1598725"/>
            <a:ext cx="1781300" cy="118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19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1" y="0"/>
            <a:ext cx="9155791" cy="6866843"/>
          </a:xfrm>
        </p:spPr>
      </p:pic>
    </p:spTree>
    <p:extLst>
      <p:ext uri="{BB962C8B-B14F-4D97-AF65-F5344CB8AC3E}">
        <p14:creationId xmlns:p14="http://schemas.microsoft.com/office/powerpoint/2010/main" val="16219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89" y="0"/>
            <a:ext cx="8954022" cy="6715517"/>
          </a:xfrm>
        </p:spPr>
      </p:pic>
    </p:spTree>
    <p:extLst>
      <p:ext uri="{BB962C8B-B14F-4D97-AF65-F5344CB8AC3E}">
        <p14:creationId xmlns:p14="http://schemas.microsoft.com/office/powerpoint/2010/main" val="1811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76" y="245514"/>
            <a:ext cx="8816647" cy="6612486"/>
          </a:xfrm>
        </p:spPr>
      </p:pic>
      <p:sp>
        <p:nvSpPr>
          <p:cNvPr id="5" name="Rettangolo 4"/>
          <p:cNvSpPr/>
          <p:nvPr/>
        </p:nvSpPr>
        <p:spPr>
          <a:xfrm>
            <a:off x="3611961" y="813525"/>
            <a:ext cx="53287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Lo spazio nel ‘600 </a:t>
            </a:r>
          </a:p>
          <a:p>
            <a:pPr algn="ctr"/>
            <a:r>
              <a:rPr lang="it-IT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 il movimento</a:t>
            </a:r>
            <a:endParaRPr lang="it-IT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469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365124"/>
            <a:ext cx="8591684" cy="6443763"/>
          </a:xfrm>
        </p:spPr>
      </p:pic>
    </p:spTree>
    <p:extLst>
      <p:ext uri="{BB962C8B-B14F-4D97-AF65-F5344CB8AC3E}">
        <p14:creationId xmlns:p14="http://schemas.microsoft.com/office/powerpoint/2010/main" val="41815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43" y="0"/>
            <a:ext cx="9142913" cy="6857184"/>
          </a:xfrm>
        </p:spPr>
      </p:pic>
    </p:spTree>
    <p:extLst>
      <p:ext uri="{BB962C8B-B14F-4D97-AF65-F5344CB8AC3E}">
        <p14:creationId xmlns:p14="http://schemas.microsoft.com/office/powerpoint/2010/main" val="16136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102</Words>
  <Application>Microsoft Office PowerPoint</Application>
  <PresentationFormat>Widescreen</PresentationFormat>
  <Paragraphs>27</Paragraphs>
  <Slides>21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6" baseType="lpstr">
      <vt:lpstr>Arial</vt:lpstr>
      <vt:lpstr>Berlin Sans FB Demi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16</cp:revision>
  <dcterms:created xsi:type="dcterms:W3CDTF">2017-11-29T06:08:30Z</dcterms:created>
  <dcterms:modified xsi:type="dcterms:W3CDTF">2017-12-10T19:57:54Z</dcterms:modified>
</cp:coreProperties>
</file>